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65" d="100"/>
          <a:sy n="165" d="100"/>
        </p:scale>
        <p:origin x="-33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59988A-80AA-304B-8A99-2FA7E8B878D4}"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2777946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9988A-80AA-304B-8A99-2FA7E8B878D4}"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209506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9988A-80AA-304B-8A99-2FA7E8B878D4}"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142189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9988A-80AA-304B-8A99-2FA7E8B878D4}"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358193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59988A-80AA-304B-8A99-2FA7E8B878D4}"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22003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59988A-80AA-304B-8A99-2FA7E8B878D4}"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361363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59988A-80AA-304B-8A99-2FA7E8B878D4}" type="datetimeFigureOut">
              <a:rPr lang="en-US" smtClean="0"/>
              <a:t>9/23/15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110711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9988A-80AA-304B-8A99-2FA7E8B878D4}" type="datetimeFigureOut">
              <a:rPr lang="en-US" smtClean="0"/>
              <a:t>9/23/15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3584329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9988A-80AA-304B-8A99-2FA7E8B878D4}" type="datetimeFigureOut">
              <a:rPr lang="en-US" smtClean="0"/>
              <a:t>9/23/15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241711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9988A-80AA-304B-8A99-2FA7E8B878D4}"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182206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9988A-80AA-304B-8A99-2FA7E8B878D4}"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D182F-559A-504B-84BC-BDA50B5F5329}" type="slidenum">
              <a:rPr lang="en-US" smtClean="0"/>
              <a:t>‹#›</a:t>
            </a:fld>
            <a:endParaRPr lang="en-US"/>
          </a:p>
        </p:txBody>
      </p:sp>
    </p:spTree>
    <p:extLst>
      <p:ext uri="{BB962C8B-B14F-4D97-AF65-F5344CB8AC3E}">
        <p14:creationId xmlns:p14="http://schemas.microsoft.com/office/powerpoint/2010/main" val="7014825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9988A-80AA-304B-8A99-2FA7E8B878D4}" type="datetimeFigureOut">
              <a:rPr lang="en-US" smtClean="0"/>
              <a:t>9/23/15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D182F-559A-504B-84BC-BDA50B5F5329}" type="slidenum">
              <a:rPr lang="en-US" smtClean="0"/>
              <a:t>‹#›</a:t>
            </a:fld>
            <a:endParaRPr lang="en-US"/>
          </a:p>
        </p:txBody>
      </p:sp>
    </p:spTree>
    <p:extLst>
      <p:ext uri="{BB962C8B-B14F-4D97-AF65-F5344CB8AC3E}">
        <p14:creationId xmlns:p14="http://schemas.microsoft.com/office/powerpoint/2010/main" val="1722394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5" Type="http://schemas.openxmlformats.org/officeDocument/2006/relationships/image" Target="../media/image7.jpg"/><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rgbClr val="FF0000"/>
                </a:solidFill>
                <a:latin typeface="BlairMdITC TT-Medium"/>
                <a:cs typeface="BlairMdITC TT-Medium"/>
              </a:rPr>
              <a:t>Convince us!</a:t>
            </a:r>
            <a:endParaRPr lang="en-US" sz="6000" dirty="0">
              <a:solidFill>
                <a:srgbClr val="FF0000"/>
              </a:solidFill>
              <a:latin typeface="BlairMdITC TT-Medium"/>
              <a:cs typeface="BlairMdITC TT-Medium"/>
            </a:endParaRPr>
          </a:p>
        </p:txBody>
      </p:sp>
      <p:sp>
        <p:nvSpPr>
          <p:cNvPr id="3" name="Subtitle 2"/>
          <p:cNvSpPr>
            <a:spLocks noGrp="1"/>
          </p:cNvSpPr>
          <p:nvPr>
            <p:ph type="subTitle" idx="1"/>
          </p:nvPr>
        </p:nvSpPr>
        <p:spPr/>
        <p:txBody>
          <a:bodyPr>
            <a:normAutofit/>
          </a:bodyPr>
          <a:lstStyle/>
          <a:p>
            <a:r>
              <a:rPr lang="en-US" sz="4400" dirty="0" smtClean="0">
                <a:solidFill>
                  <a:schemeClr val="tx1"/>
                </a:solidFill>
                <a:latin typeface="Bookman Old Style"/>
                <a:cs typeface="Bookman Old Style"/>
              </a:rPr>
              <a:t>The art of rhetoric </a:t>
            </a:r>
          </a:p>
          <a:p>
            <a:r>
              <a:rPr lang="en-US" sz="4400" dirty="0" smtClean="0">
                <a:solidFill>
                  <a:schemeClr val="tx1"/>
                </a:solidFill>
                <a:latin typeface="Bookman Old Style"/>
                <a:cs typeface="Bookman Old Style"/>
              </a:rPr>
              <a:t>in writing</a:t>
            </a:r>
            <a:endParaRPr lang="en-US" sz="4400" dirty="0">
              <a:solidFill>
                <a:schemeClr val="tx1"/>
              </a:solidFill>
              <a:latin typeface="Bookman Old Style"/>
              <a:cs typeface="Bookman Old Style"/>
            </a:endParaRPr>
          </a:p>
        </p:txBody>
      </p:sp>
    </p:spTree>
    <p:extLst>
      <p:ext uri="{BB962C8B-B14F-4D97-AF65-F5344CB8AC3E}">
        <p14:creationId xmlns:p14="http://schemas.microsoft.com/office/powerpoint/2010/main" val="2723731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Our sample essay</a:t>
            </a:r>
            <a:endParaRPr lang="en-US" dirty="0">
              <a:solidFill>
                <a:srgbClr val="FF0000"/>
              </a:solidFill>
            </a:endParaRPr>
          </a:p>
        </p:txBody>
      </p:sp>
      <p:sp>
        <p:nvSpPr>
          <p:cNvPr id="3" name="Content Placeholder 2"/>
          <p:cNvSpPr>
            <a:spLocks noGrp="1"/>
          </p:cNvSpPr>
          <p:nvPr>
            <p:ph idx="1"/>
          </p:nvPr>
        </p:nvSpPr>
        <p:spPr>
          <a:xfrm>
            <a:off x="457200" y="1600200"/>
            <a:ext cx="8229600" cy="4832287"/>
          </a:xfrm>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b="1" dirty="0" smtClean="0">
                <a:latin typeface="Century"/>
                <a:cs typeface="Century"/>
              </a:rPr>
              <a:t>“Hip Hop Planet” </a:t>
            </a:r>
            <a:r>
              <a:rPr lang="en-US" dirty="0" smtClean="0">
                <a:latin typeface="Century"/>
                <a:cs typeface="Century"/>
              </a:rPr>
              <a:t>by James McBride</a:t>
            </a:r>
          </a:p>
          <a:p>
            <a:pPr marL="0" indent="0" algn="ctr">
              <a:buNone/>
            </a:pPr>
            <a:r>
              <a:rPr lang="en-US" dirty="0">
                <a:latin typeface="Century"/>
                <a:cs typeface="Century"/>
              </a:rPr>
              <a:t>P</a:t>
            </a:r>
            <a:r>
              <a:rPr lang="en-US" dirty="0" smtClean="0">
                <a:latin typeface="Century"/>
                <a:cs typeface="Century"/>
              </a:rPr>
              <a:t>ublished in </a:t>
            </a:r>
            <a:r>
              <a:rPr lang="en-US" i="1" dirty="0" smtClean="0">
                <a:latin typeface="Century"/>
                <a:cs typeface="Century"/>
              </a:rPr>
              <a:t>National Geographic</a:t>
            </a:r>
            <a:r>
              <a:rPr lang="en-US" dirty="0" smtClean="0">
                <a:latin typeface="Century"/>
                <a:cs typeface="Century"/>
              </a:rPr>
              <a:t> in 2007</a:t>
            </a:r>
          </a:p>
          <a:p>
            <a:pPr marL="0" indent="0">
              <a:buNone/>
            </a:pPr>
            <a:endParaRPr lang="en-US" dirty="0"/>
          </a:p>
          <a:p>
            <a:pPr marL="0" indent="0">
              <a:buNone/>
            </a:pPr>
            <a:endParaRPr lang="en-US" dirty="0"/>
          </a:p>
        </p:txBody>
      </p:sp>
      <p:pic>
        <p:nvPicPr>
          <p:cNvPr id="4" name="Picture 3" descr="hip-hop-planet-61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0754" y="1476304"/>
            <a:ext cx="4960897" cy="3299198"/>
          </a:xfrm>
          <a:prstGeom prst="rect">
            <a:avLst/>
          </a:prstGeom>
        </p:spPr>
      </p:pic>
    </p:spTree>
    <p:extLst>
      <p:ext uri="{BB962C8B-B14F-4D97-AF65-F5344CB8AC3E}">
        <p14:creationId xmlns:p14="http://schemas.microsoft.com/office/powerpoint/2010/main" val="225803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As you read, consider…</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latin typeface="Century"/>
                <a:cs typeface="Century"/>
              </a:rPr>
              <a:t>How does McBride use </a:t>
            </a:r>
            <a:r>
              <a:rPr lang="en-US" b="1" dirty="0" smtClean="0">
                <a:solidFill>
                  <a:srgbClr val="0000FF"/>
                </a:solidFill>
                <a:latin typeface="Century"/>
                <a:cs typeface="Century"/>
              </a:rPr>
              <a:t>ethos</a:t>
            </a:r>
            <a:r>
              <a:rPr lang="en-US" dirty="0" smtClean="0">
                <a:latin typeface="Century"/>
                <a:cs typeface="Century"/>
              </a:rPr>
              <a:t>? What makes him qualified to write about hip hop?</a:t>
            </a:r>
          </a:p>
          <a:p>
            <a:r>
              <a:rPr lang="en-US" dirty="0" smtClean="0">
                <a:latin typeface="Century"/>
                <a:cs typeface="Century"/>
              </a:rPr>
              <a:t>How does McBride use </a:t>
            </a:r>
            <a:r>
              <a:rPr lang="en-US" b="1" dirty="0" smtClean="0">
                <a:solidFill>
                  <a:srgbClr val="0000FF"/>
                </a:solidFill>
                <a:latin typeface="Century"/>
                <a:cs typeface="Century"/>
              </a:rPr>
              <a:t>pathos</a:t>
            </a:r>
            <a:r>
              <a:rPr lang="en-US" dirty="0" smtClean="0">
                <a:latin typeface="Century"/>
                <a:cs typeface="Century"/>
              </a:rPr>
              <a:t>? Does he try to make you sympathize with anyone in the course of his article?</a:t>
            </a:r>
          </a:p>
          <a:p>
            <a:r>
              <a:rPr lang="en-US" dirty="0" smtClean="0">
                <a:latin typeface="Century"/>
                <a:cs typeface="Century"/>
              </a:rPr>
              <a:t>How does McBride use </a:t>
            </a:r>
            <a:r>
              <a:rPr lang="en-US" b="1" dirty="0" smtClean="0">
                <a:solidFill>
                  <a:srgbClr val="0000FF"/>
                </a:solidFill>
                <a:latin typeface="Century"/>
                <a:cs typeface="Century"/>
              </a:rPr>
              <a:t>logos</a:t>
            </a:r>
            <a:r>
              <a:rPr lang="en-US" dirty="0" smtClean="0">
                <a:latin typeface="Century"/>
                <a:cs typeface="Century"/>
              </a:rPr>
              <a:t>? Does he simply say that hip hop is important, or does he provide evidence/facts?</a:t>
            </a:r>
            <a:endParaRPr lang="en-US" dirty="0">
              <a:latin typeface="Century"/>
              <a:cs typeface="Century"/>
            </a:endParaRPr>
          </a:p>
        </p:txBody>
      </p:sp>
    </p:spTree>
    <p:extLst>
      <p:ext uri="{BB962C8B-B14F-4D97-AF65-F5344CB8AC3E}">
        <p14:creationId xmlns:p14="http://schemas.microsoft.com/office/powerpoint/2010/main" val="369331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Let’s begin, then…</a:t>
            </a:r>
            <a:endParaRPr lang="en-US" dirty="0">
              <a:solidFill>
                <a:srgbClr val="FF0000"/>
              </a:solidFill>
            </a:endParaRPr>
          </a:p>
        </p:txBody>
      </p:sp>
      <p:pic>
        <p:nvPicPr>
          <p:cNvPr id="4" name="Content Placeholder 3" descr="images.jpg"/>
          <p:cNvPicPr>
            <a:picLocks noGrp="1" noChangeAspect="1"/>
          </p:cNvPicPr>
          <p:nvPr>
            <p:ph idx="1"/>
          </p:nvPr>
        </p:nvPicPr>
        <p:blipFill>
          <a:blip r:embed="rId2">
            <a:extLst>
              <a:ext uri="{28A0092B-C50C-407E-A947-70E740481C1C}">
                <a14:useLocalDpi xmlns:a14="http://schemas.microsoft.com/office/drawing/2010/main" val="0"/>
              </a:ext>
            </a:extLst>
          </a:blip>
          <a:srcRect t="896" b="896"/>
          <a:stretch>
            <a:fillRect/>
          </a:stretch>
        </p:blipFill>
        <p:spPr>
          <a:xfrm>
            <a:off x="457200" y="1560008"/>
            <a:ext cx="4367495" cy="2401954"/>
          </a:xfrm>
        </p:spPr>
      </p:pic>
      <p:pic>
        <p:nvPicPr>
          <p:cNvPr id="5" name="Picture 4" descr="maxresdefaul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3547" y="3845947"/>
            <a:ext cx="4217545" cy="2372369"/>
          </a:xfrm>
          <a:prstGeom prst="rect">
            <a:avLst/>
          </a:prstGeom>
        </p:spPr>
      </p:pic>
      <p:pic>
        <p:nvPicPr>
          <p:cNvPr id="6" name="Picture 5" descr="hip-clipart-KijgK74X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9641" y="1334596"/>
            <a:ext cx="2803753" cy="2429921"/>
          </a:xfrm>
          <a:prstGeom prst="rect">
            <a:avLst/>
          </a:prstGeom>
        </p:spPr>
      </p:pic>
      <p:pic>
        <p:nvPicPr>
          <p:cNvPr id="8" name="Picture 7" descr="ilovehiphopposter.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2774" y="4133023"/>
            <a:ext cx="2984716" cy="2238537"/>
          </a:xfrm>
          <a:prstGeom prst="rect">
            <a:avLst/>
          </a:prstGeom>
        </p:spPr>
      </p:pic>
    </p:spTree>
    <p:extLst>
      <p:ext uri="{BB962C8B-B14F-4D97-AF65-F5344CB8AC3E}">
        <p14:creationId xmlns:p14="http://schemas.microsoft.com/office/powerpoint/2010/main" val="3175688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Complete these sentence stems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latin typeface="Century"/>
                <a:cs typeface="Century"/>
              </a:rPr>
              <a:t>When I hear the phrase “hip hop,” I instantly think of ___________.</a:t>
            </a:r>
          </a:p>
          <a:p>
            <a:r>
              <a:rPr lang="en-US" dirty="0" smtClean="0">
                <a:latin typeface="Century"/>
                <a:cs typeface="Century"/>
              </a:rPr>
              <a:t>Hip hop is mostly about _____________.</a:t>
            </a:r>
          </a:p>
          <a:p>
            <a:r>
              <a:rPr lang="en-US" dirty="0" smtClean="0">
                <a:latin typeface="Century"/>
                <a:cs typeface="Century"/>
              </a:rPr>
              <a:t>Hip hop started _____________.</a:t>
            </a:r>
          </a:p>
          <a:p>
            <a:r>
              <a:rPr lang="en-US" dirty="0" smtClean="0">
                <a:latin typeface="Century"/>
                <a:cs typeface="Century"/>
              </a:rPr>
              <a:t>Hip hop has become popular because _______________.</a:t>
            </a:r>
          </a:p>
          <a:p>
            <a:r>
              <a:rPr lang="en-US" dirty="0" smtClean="0">
                <a:latin typeface="Century"/>
                <a:cs typeface="Century"/>
              </a:rPr>
              <a:t>Hip hop is best understood by _______________.</a:t>
            </a:r>
            <a:endParaRPr lang="en-US" dirty="0">
              <a:latin typeface="Century"/>
              <a:cs typeface="Century"/>
            </a:endParaRPr>
          </a:p>
        </p:txBody>
      </p:sp>
    </p:spTree>
    <p:extLst>
      <p:ext uri="{BB962C8B-B14F-4D97-AF65-F5344CB8AC3E}">
        <p14:creationId xmlns:p14="http://schemas.microsoft.com/office/powerpoint/2010/main" val="3016016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Predictions and questions</a:t>
            </a:r>
            <a:endParaRPr lang="en-US"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Century"/>
                <a:cs typeface="Century"/>
              </a:rPr>
              <a:t>Based on the title, what do you think the article will be about?</a:t>
            </a:r>
          </a:p>
          <a:p>
            <a:pPr marL="514350" indent="-514350">
              <a:buAutoNum type="arabicPeriod"/>
            </a:pPr>
            <a:r>
              <a:rPr lang="en-US" dirty="0" smtClean="0">
                <a:latin typeface="Century"/>
                <a:cs typeface="Century"/>
              </a:rPr>
              <a:t>What impressions do you get from paragraph one?</a:t>
            </a:r>
          </a:p>
          <a:p>
            <a:pPr marL="514350" indent="-514350">
              <a:buAutoNum type="arabicPeriod"/>
            </a:pPr>
            <a:r>
              <a:rPr lang="en-US" dirty="0" smtClean="0">
                <a:latin typeface="Century"/>
                <a:cs typeface="Century"/>
              </a:rPr>
              <a:t>What do you think McBride will discuss in his article?</a:t>
            </a:r>
          </a:p>
          <a:p>
            <a:pPr marL="514350" indent="-514350">
              <a:buAutoNum type="arabicPeriod"/>
            </a:pPr>
            <a:r>
              <a:rPr lang="en-US" dirty="0" smtClean="0">
                <a:latin typeface="Century"/>
                <a:cs typeface="Century"/>
              </a:rPr>
              <a:t>What would you ask McBride, so far, if you could?</a:t>
            </a:r>
            <a:endParaRPr lang="en-US" dirty="0">
              <a:latin typeface="Century"/>
              <a:cs typeface="Century"/>
            </a:endParaRPr>
          </a:p>
        </p:txBody>
      </p:sp>
    </p:spTree>
    <p:extLst>
      <p:ext uri="{BB962C8B-B14F-4D97-AF65-F5344CB8AC3E}">
        <p14:creationId xmlns:p14="http://schemas.microsoft.com/office/powerpoint/2010/main" val="1715824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Homework</a:t>
            </a:r>
            <a:endParaRPr lang="en-US" dirty="0">
              <a:solidFill>
                <a:srgbClr val="FF0000"/>
              </a:solidFill>
            </a:endParaRPr>
          </a:p>
        </p:txBody>
      </p:sp>
      <p:sp>
        <p:nvSpPr>
          <p:cNvPr id="3" name="Content Placeholder 2"/>
          <p:cNvSpPr>
            <a:spLocks noGrp="1"/>
          </p:cNvSpPr>
          <p:nvPr>
            <p:ph idx="1"/>
          </p:nvPr>
        </p:nvSpPr>
        <p:spPr>
          <a:xfrm>
            <a:off x="457200" y="1600200"/>
            <a:ext cx="8229600" cy="4765194"/>
          </a:xfrm>
        </p:spPr>
        <p:txBody>
          <a:bodyPr>
            <a:normAutofit fontScale="92500"/>
          </a:bodyPr>
          <a:lstStyle/>
          <a:p>
            <a:r>
              <a:rPr lang="en-US" dirty="0" smtClean="0">
                <a:latin typeface="Century"/>
                <a:cs typeface="Century"/>
              </a:rPr>
              <a:t>Do Activity 8 in your packet</a:t>
            </a:r>
          </a:p>
          <a:p>
            <a:r>
              <a:rPr lang="en-US" dirty="0" smtClean="0">
                <a:latin typeface="Century"/>
                <a:cs typeface="Century"/>
              </a:rPr>
              <a:t>Highlight key ideas and phrases in “Hip Hop Planet”</a:t>
            </a:r>
          </a:p>
          <a:p>
            <a:r>
              <a:rPr lang="en-US" dirty="0" smtClean="0">
                <a:latin typeface="Century"/>
                <a:cs typeface="Century"/>
              </a:rPr>
              <a:t>Highlight at least one example </a:t>
            </a:r>
            <a:r>
              <a:rPr lang="en-US" u="sng" dirty="0" smtClean="0">
                <a:latin typeface="Century"/>
                <a:cs typeface="Century"/>
              </a:rPr>
              <a:t>each</a:t>
            </a:r>
            <a:r>
              <a:rPr lang="en-US" dirty="0" smtClean="0">
                <a:latin typeface="Century"/>
                <a:cs typeface="Century"/>
              </a:rPr>
              <a:t> of ethos, pathos and logos</a:t>
            </a:r>
          </a:p>
          <a:p>
            <a:r>
              <a:rPr lang="en-US" dirty="0">
                <a:latin typeface="Century"/>
                <a:cs typeface="Century"/>
              </a:rPr>
              <a:t>O</a:t>
            </a:r>
            <a:r>
              <a:rPr lang="en-US" dirty="0" smtClean="0">
                <a:latin typeface="Century"/>
                <a:cs typeface="Century"/>
              </a:rPr>
              <a:t>n one of the blank pages in your booklet, answer: (1) Did any of your predictions turn out to be true? (2) Did McBride answer any questions you asked?</a:t>
            </a:r>
            <a:endParaRPr lang="en-US" dirty="0">
              <a:latin typeface="Century"/>
              <a:cs typeface="Century"/>
            </a:endParaRPr>
          </a:p>
        </p:txBody>
      </p:sp>
    </p:spTree>
    <p:extLst>
      <p:ext uri="{BB962C8B-B14F-4D97-AF65-F5344CB8AC3E}">
        <p14:creationId xmlns:p14="http://schemas.microsoft.com/office/powerpoint/2010/main" val="348591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mn-lt"/>
                <a:cs typeface="BlairMdITC TT-Medium"/>
              </a:rPr>
              <a:t>Imagine this scenario…</a:t>
            </a:r>
            <a:endParaRPr lang="en-US" dirty="0">
              <a:solidFill>
                <a:srgbClr val="FF0000"/>
              </a:solidFill>
              <a:latin typeface="+mn-lt"/>
              <a:cs typeface="BlairMdITC TT-Medium"/>
            </a:endParaRPr>
          </a:p>
        </p:txBody>
      </p:sp>
      <p:sp>
        <p:nvSpPr>
          <p:cNvPr id="3" name="Content Placeholder 2"/>
          <p:cNvSpPr>
            <a:spLocks noGrp="1"/>
          </p:cNvSpPr>
          <p:nvPr>
            <p:ph idx="1"/>
          </p:nvPr>
        </p:nvSpPr>
        <p:spPr/>
        <p:txBody>
          <a:bodyPr/>
          <a:lstStyle/>
          <a:p>
            <a:pPr marL="0" indent="0">
              <a:buNone/>
            </a:pPr>
            <a:r>
              <a:rPr lang="en-US" dirty="0" smtClean="0">
                <a:latin typeface="Century"/>
                <a:cs typeface="Century"/>
              </a:rPr>
              <a:t>You are a brand-new student at Middle College, and, during Club Rush, you venture over to the club tables. Your schedule only has room for one club. You see tables for three groups—the Esperanza Club, the Hope Club and the Challenge Club—and, when you read the descriptions of each club’s activities, they sound almost identical.</a:t>
            </a:r>
            <a:endParaRPr lang="en-US" dirty="0">
              <a:latin typeface="Century"/>
              <a:cs typeface="Century"/>
            </a:endParaRPr>
          </a:p>
        </p:txBody>
      </p:sp>
    </p:spTree>
    <p:extLst>
      <p:ext uri="{BB962C8B-B14F-4D97-AF65-F5344CB8AC3E}">
        <p14:creationId xmlns:p14="http://schemas.microsoft.com/office/powerpoint/2010/main" val="1723114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ree-teenagers-17486470.jpg"/>
          <p:cNvPicPr>
            <a:picLocks noChangeAspect="1"/>
          </p:cNvPicPr>
          <p:nvPr/>
        </p:nvPicPr>
        <p:blipFill rotWithShape="1">
          <a:blip r:embed="rId2">
            <a:extLst>
              <a:ext uri="{28A0092B-C50C-407E-A947-70E740481C1C}">
                <a14:useLocalDpi xmlns:a14="http://schemas.microsoft.com/office/drawing/2010/main" val="0"/>
              </a:ext>
            </a:extLst>
          </a:blip>
          <a:srcRect b="7805"/>
          <a:stretch/>
        </p:blipFill>
        <p:spPr>
          <a:xfrm>
            <a:off x="0" y="917275"/>
            <a:ext cx="5067272" cy="4555013"/>
          </a:xfrm>
          <a:prstGeom prst="rect">
            <a:avLst/>
          </a:prstGeom>
        </p:spPr>
      </p:pic>
      <p:sp>
        <p:nvSpPr>
          <p:cNvPr id="5" name="TextBox 4"/>
          <p:cNvSpPr txBox="1"/>
          <p:nvPr/>
        </p:nvSpPr>
        <p:spPr>
          <a:xfrm>
            <a:off x="4609728" y="603676"/>
            <a:ext cx="4131509" cy="5262980"/>
          </a:xfrm>
          <a:prstGeom prst="rect">
            <a:avLst/>
          </a:prstGeom>
          <a:noFill/>
        </p:spPr>
        <p:txBody>
          <a:bodyPr wrap="square" rtlCol="0">
            <a:spAutoFit/>
          </a:bodyPr>
          <a:lstStyle/>
          <a:p>
            <a:r>
              <a:rPr lang="en-US" sz="2800" dirty="0" smtClean="0">
                <a:latin typeface="Century"/>
                <a:cs typeface="Century"/>
              </a:rPr>
              <a:t>Three seniors, however, are sitting at the registration tables. You introduce yourself and learn that they are the presidents of the three clubs.</a:t>
            </a:r>
          </a:p>
          <a:p>
            <a:endParaRPr lang="en-US" sz="2800" dirty="0">
              <a:latin typeface="Century"/>
              <a:cs typeface="Century"/>
            </a:endParaRPr>
          </a:p>
          <a:p>
            <a:r>
              <a:rPr lang="en-US" sz="2800" dirty="0" smtClean="0">
                <a:latin typeface="Century"/>
                <a:cs typeface="Century"/>
              </a:rPr>
              <a:t>You ask them which club you should join, and each one gives you different advice:</a:t>
            </a:r>
            <a:endParaRPr lang="en-US" sz="2800" dirty="0">
              <a:latin typeface="Century"/>
              <a:cs typeface="Century"/>
            </a:endParaRPr>
          </a:p>
        </p:txBody>
      </p:sp>
    </p:spTree>
    <p:extLst>
      <p:ext uri="{BB962C8B-B14F-4D97-AF65-F5344CB8AC3E}">
        <p14:creationId xmlns:p14="http://schemas.microsoft.com/office/powerpoint/2010/main" val="349641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Student #1 says: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latin typeface="Century"/>
                <a:cs typeface="Century"/>
              </a:rPr>
              <a:t>“Trust me, the Esperanza Club is the best. I’m the only student at Middle College, as far as I know, who’s belonged to every club. The last three years, I’ve joined every club at least once, and the Esperanza Club is far and away the most fun and educational. Plus, I’m president this year, so I guarantee you it will be awesome.”</a:t>
            </a:r>
            <a:endParaRPr lang="en-US" dirty="0">
              <a:latin typeface="Century"/>
              <a:cs typeface="Century"/>
            </a:endParaRPr>
          </a:p>
        </p:txBody>
      </p:sp>
    </p:spTree>
    <p:extLst>
      <p:ext uri="{BB962C8B-B14F-4D97-AF65-F5344CB8AC3E}">
        <p14:creationId xmlns:p14="http://schemas.microsoft.com/office/powerpoint/2010/main" val="208205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Student #2 says: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latin typeface="Century"/>
                <a:cs typeface="Century"/>
              </a:rPr>
              <a:t>“You really ought to join the Hope Club. To keep a club going here, you need at least 10 members, and membership has fallen a lot since the adviser, Ms. Carter, got sick and missed a few months. Man, the Hope Club is her pride and joy. She built it from the ground up, and she’d be devastated if they cut it. Seriously, do her a favor and join us.”</a:t>
            </a:r>
            <a:endParaRPr lang="en-US" dirty="0">
              <a:latin typeface="Century"/>
              <a:cs typeface="Century"/>
            </a:endParaRPr>
          </a:p>
        </p:txBody>
      </p:sp>
    </p:spTree>
    <p:extLst>
      <p:ext uri="{BB962C8B-B14F-4D97-AF65-F5344CB8AC3E}">
        <p14:creationId xmlns:p14="http://schemas.microsoft.com/office/powerpoint/2010/main" val="82053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Student #3 says: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latin typeface="Century"/>
                <a:cs typeface="Century"/>
              </a:rPr>
              <a:t>“You’d get the most out of joining the Challenge Club. A truly great club helps to build your future, and our club will look the best on your college application. Also, the kinds of activities you do in the Challenge Club will help you understand a lot of your classwork. For your grades and your college and job potential, we’re your best choice.”</a:t>
            </a:r>
            <a:endParaRPr lang="en-US" dirty="0">
              <a:latin typeface="Century"/>
              <a:cs typeface="Century"/>
            </a:endParaRPr>
          </a:p>
        </p:txBody>
      </p:sp>
    </p:spTree>
    <p:extLst>
      <p:ext uri="{BB962C8B-B14F-4D97-AF65-F5344CB8AC3E}">
        <p14:creationId xmlns:p14="http://schemas.microsoft.com/office/powerpoint/2010/main" val="19680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Each of these speakers uses…</a:t>
            </a:r>
            <a:endParaRPr lang="en-US" dirty="0">
              <a:solidFill>
                <a:srgbClr val="FF0000"/>
              </a:solidFill>
            </a:endParaRPr>
          </a:p>
        </p:txBody>
      </p:sp>
      <p:sp>
        <p:nvSpPr>
          <p:cNvPr id="3" name="Content Placeholder 2"/>
          <p:cNvSpPr>
            <a:spLocks noGrp="1"/>
          </p:cNvSpPr>
          <p:nvPr>
            <p:ph idx="1"/>
          </p:nvPr>
        </p:nvSpPr>
        <p:spPr/>
        <p:txBody>
          <a:bodyPr/>
          <a:lstStyle/>
          <a:p>
            <a:pPr marL="0" indent="0" algn="ctr">
              <a:buNone/>
            </a:pPr>
            <a:r>
              <a:rPr lang="en-US" sz="6000" dirty="0" smtClean="0">
                <a:latin typeface="Rockwell Extra Bold"/>
                <a:cs typeface="Rockwell Extra Bold"/>
              </a:rPr>
              <a:t>rhetoric</a:t>
            </a:r>
          </a:p>
          <a:p>
            <a:pPr marL="0" indent="0" algn="ctr">
              <a:buNone/>
            </a:pPr>
            <a:endParaRPr lang="en-US" dirty="0"/>
          </a:p>
          <a:p>
            <a:pPr marL="0" indent="0" algn="ctr">
              <a:buNone/>
            </a:pPr>
            <a:r>
              <a:rPr lang="en-US" sz="3600" i="1" dirty="0" smtClean="0">
                <a:latin typeface="Century"/>
                <a:cs typeface="Century"/>
              </a:rPr>
              <a:t>(n).</a:t>
            </a:r>
            <a:r>
              <a:rPr lang="en-US" sz="3600" dirty="0" smtClean="0">
                <a:latin typeface="Century"/>
                <a:cs typeface="Century"/>
              </a:rPr>
              <a:t> speech or writing that is intended to impress or influence people</a:t>
            </a:r>
          </a:p>
          <a:p>
            <a:pPr marL="0" indent="0">
              <a:buNone/>
            </a:pPr>
            <a:endParaRPr lang="en-US" dirty="0" smtClean="0">
              <a:latin typeface="Century"/>
              <a:cs typeface="Century"/>
            </a:endParaRPr>
          </a:p>
          <a:p>
            <a:pPr marL="0" indent="0" algn="ctr">
              <a:buNone/>
            </a:pPr>
            <a:r>
              <a:rPr lang="en-US" dirty="0" smtClean="0">
                <a:latin typeface="Century"/>
                <a:cs typeface="Century"/>
              </a:rPr>
              <a:t>(Basically, if we speak or write because we </a:t>
            </a:r>
            <a:r>
              <a:rPr lang="en-US" b="1" i="1" dirty="0" smtClean="0">
                <a:solidFill>
                  <a:srgbClr val="0000FF"/>
                </a:solidFill>
                <a:latin typeface="Century"/>
                <a:cs typeface="Century"/>
              </a:rPr>
              <a:t>want something</a:t>
            </a:r>
            <a:r>
              <a:rPr lang="en-US" dirty="0" smtClean="0">
                <a:latin typeface="Century"/>
                <a:cs typeface="Century"/>
              </a:rPr>
              <a:t>, we’re using rhetoric.)</a:t>
            </a:r>
            <a:endParaRPr lang="en-US" dirty="0">
              <a:latin typeface="Century"/>
              <a:cs typeface="Century"/>
            </a:endParaRPr>
          </a:p>
        </p:txBody>
      </p:sp>
    </p:spTree>
    <p:extLst>
      <p:ext uri="{BB962C8B-B14F-4D97-AF65-F5344CB8AC3E}">
        <p14:creationId xmlns:p14="http://schemas.microsoft.com/office/powerpoint/2010/main" val="3728201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We use rhetoric when…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400" dirty="0" smtClean="0">
                <a:latin typeface="Century"/>
                <a:cs typeface="Century"/>
              </a:rPr>
              <a:t>we ask for a pay raise</a:t>
            </a:r>
          </a:p>
          <a:p>
            <a:endParaRPr lang="en-US" sz="2400" dirty="0" smtClean="0">
              <a:latin typeface="Century"/>
              <a:cs typeface="Century"/>
            </a:endParaRPr>
          </a:p>
          <a:p>
            <a:r>
              <a:rPr lang="en-US" sz="2400" dirty="0" smtClean="0">
                <a:latin typeface="Century"/>
                <a:cs typeface="Century"/>
              </a:rPr>
              <a:t>we apply for a job</a:t>
            </a:r>
          </a:p>
          <a:p>
            <a:endParaRPr lang="en-US" sz="2400" dirty="0" smtClean="0">
              <a:latin typeface="Century"/>
              <a:cs typeface="Century"/>
            </a:endParaRPr>
          </a:p>
          <a:p>
            <a:r>
              <a:rPr lang="en-US" sz="2400" dirty="0" smtClean="0">
                <a:latin typeface="Century"/>
                <a:cs typeface="Century"/>
              </a:rPr>
              <a:t>we give advice to </a:t>
            </a:r>
          </a:p>
          <a:p>
            <a:pPr marL="0" indent="0">
              <a:buNone/>
            </a:pPr>
            <a:r>
              <a:rPr lang="en-US" sz="2400" dirty="0">
                <a:latin typeface="Century"/>
                <a:cs typeface="Century"/>
              </a:rPr>
              <a:t> </a:t>
            </a:r>
            <a:r>
              <a:rPr lang="en-US" sz="2400" dirty="0" smtClean="0">
                <a:latin typeface="Century"/>
                <a:cs typeface="Century"/>
              </a:rPr>
              <a:t>   a younger sibling</a:t>
            </a:r>
          </a:p>
          <a:p>
            <a:endParaRPr lang="en-US" sz="2400" dirty="0" smtClean="0">
              <a:latin typeface="Century"/>
              <a:cs typeface="Century"/>
            </a:endParaRPr>
          </a:p>
          <a:p>
            <a:r>
              <a:rPr lang="en-US" sz="2400" dirty="0" smtClean="0">
                <a:latin typeface="Century"/>
                <a:cs typeface="Century"/>
              </a:rPr>
              <a:t>we run for ASB</a:t>
            </a:r>
          </a:p>
          <a:p>
            <a:endParaRPr lang="en-US" sz="2400" dirty="0" smtClean="0">
              <a:latin typeface="Century"/>
              <a:cs typeface="Century"/>
            </a:endParaRPr>
          </a:p>
          <a:p>
            <a:r>
              <a:rPr lang="en-US" sz="2400" dirty="0" smtClean="0">
                <a:latin typeface="Century"/>
                <a:cs typeface="Century"/>
              </a:rPr>
              <a:t>we convince our parents</a:t>
            </a:r>
          </a:p>
          <a:p>
            <a:pPr marL="0" indent="0">
              <a:buNone/>
            </a:pPr>
            <a:r>
              <a:rPr lang="en-US" sz="2400" dirty="0">
                <a:latin typeface="Century"/>
                <a:cs typeface="Century"/>
              </a:rPr>
              <a:t> </a:t>
            </a:r>
            <a:r>
              <a:rPr lang="en-US" sz="2400" dirty="0" smtClean="0">
                <a:latin typeface="Century"/>
                <a:cs typeface="Century"/>
              </a:rPr>
              <a:t>   to buy us a dog</a:t>
            </a:r>
          </a:p>
          <a:p>
            <a:pPr marL="0" indent="0">
              <a:buNone/>
            </a:pPr>
            <a:endParaRPr lang="en-US" sz="2400" dirty="0">
              <a:latin typeface="Century"/>
              <a:cs typeface="Century"/>
            </a:endParaRPr>
          </a:p>
        </p:txBody>
      </p:sp>
      <p:pic>
        <p:nvPicPr>
          <p:cNvPr id="4" name="Picture 3" descr="prepared speak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7614" y="1537320"/>
            <a:ext cx="4219186" cy="4588843"/>
          </a:xfrm>
          <a:prstGeom prst="rect">
            <a:avLst/>
          </a:prstGeom>
        </p:spPr>
      </p:pic>
    </p:spTree>
    <p:extLst>
      <p:ext uri="{BB962C8B-B14F-4D97-AF65-F5344CB8AC3E}">
        <p14:creationId xmlns:p14="http://schemas.microsoft.com/office/powerpoint/2010/main" val="1472031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Three main kinds of rhetoric</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0" indent="0" algn="ctr">
              <a:buNone/>
            </a:pPr>
            <a:r>
              <a:rPr lang="en-US" sz="4000" b="1" dirty="0" smtClean="0">
                <a:solidFill>
                  <a:srgbClr val="0000FF"/>
                </a:solidFill>
                <a:latin typeface="Century"/>
                <a:cs typeface="Century"/>
              </a:rPr>
              <a:t>1. ethos</a:t>
            </a:r>
            <a:r>
              <a:rPr lang="en-US" sz="4000" b="1" dirty="0" smtClean="0">
                <a:latin typeface="Century"/>
                <a:cs typeface="Century"/>
              </a:rPr>
              <a:t>: </a:t>
            </a:r>
            <a:r>
              <a:rPr lang="en-US" b="1" dirty="0" smtClean="0">
                <a:latin typeface="Century"/>
                <a:cs typeface="Century"/>
              </a:rPr>
              <a:t>stressing trust/reputation</a:t>
            </a:r>
            <a:endParaRPr lang="en-US" b="1" u="sng" dirty="0" smtClean="0">
              <a:solidFill>
                <a:srgbClr val="008000"/>
              </a:solidFill>
              <a:latin typeface="Century"/>
              <a:cs typeface="Century"/>
            </a:endParaRPr>
          </a:p>
          <a:p>
            <a:pPr marL="0" indent="0" algn="ctr">
              <a:buNone/>
            </a:pPr>
            <a:r>
              <a:rPr lang="en-US" dirty="0" smtClean="0">
                <a:latin typeface="Century"/>
                <a:cs typeface="Century"/>
              </a:rPr>
              <a:t>“You should believe me because I have the right experience and I know what I’m talking about.”</a:t>
            </a:r>
          </a:p>
          <a:p>
            <a:pPr marL="0" indent="0" algn="ctr">
              <a:buNone/>
            </a:pPr>
            <a:endParaRPr lang="en-US" dirty="0" smtClean="0">
              <a:latin typeface="Century"/>
              <a:cs typeface="Century"/>
            </a:endParaRPr>
          </a:p>
          <a:p>
            <a:pPr marL="0" indent="0" algn="ctr">
              <a:buNone/>
            </a:pPr>
            <a:r>
              <a:rPr lang="en-US" sz="4000" b="1" dirty="0" smtClean="0">
                <a:solidFill>
                  <a:srgbClr val="0000FF"/>
                </a:solidFill>
                <a:latin typeface="Century"/>
                <a:cs typeface="Century"/>
              </a:rPr>
              <a:t>2. pathos</a:t>
            </a:r>
            <a:r>
              <a:rPr lang="en-US" sz="4000" b="1" dirty="0" smtClean="0">
                <a:latin typeface="Century"/>
                <a:cs typeface="Century"/>
              </a:rPr>
              <a:t>: </a:t>
            </a:r>
            <a:r>
              <a:rPr lang="en-US" b="1" dirty="0" smtClean="0">
                <a:latin typeface="Century"/>
                <a:cs typeface="Century"/>
              </a:rPr>
              <a:t>stressing emotions/morals</a:t>
            </a:r>
            <a:endParaRPr lang="en-US" b="1" u="sng" dirty="0" smtClean="0">
              <a:solidFill>
                <a:srgbClr val="008000"/>
              </a:solidFill>
              <a:latin typeface="Century"/>
              <a:cs typeface="Century"/>
            </a:endParaRPr>
          </a:p>
          <a:p>
            <a:pPr marL="0" indent="0" algn="ctr">
              <a:buNone/>
            </a:pPr>
            <a:r>
              <a:rPr lang="en-US" dirty="0" smtClean="0">
                <a:latin typeface="Century"/>
                <a:cs typeface="Century"/>
              </a:rPr>
              <a:t>“You should believe me because it’s the right thing to do. You have a heart, don’t you?”</a:t>
            </a:r>
          </a:p>
          <a:p>
            <a:pPr marL="0" indent="0" algn="ctr">
              <a:buNone/>
            </a:pPr>
            <a:endParaRPr lang="en-US" dirty="0" smtClean="0">
              <a:latin typeface="Century"/>
              <a:cs typeface="Century"/>
            </a:endParaRPr>
          </a:p>
          <a:p>
            <a:pPr marL="0" indent="0" algn="ctr">
              <a:buNone/>
            </a:pPr>
            <a:r>
              <a:rPr lang="en-US" sz="4000" b="1" dirty="0" smtClean="0">
                <a:solidFill>
                  <a:srgbClr val="0000FF"/>
                </a:solidFill>
                <a:latin typeface="Century"/>
                <a:cs typeface="Century"/>
              </a:rPr>
              <a:t>3. logos</a:t>
            </a:r>
            <a:r>
              <a:rPr lang="en-US" sz="4000" b="1" dirty="0" smtClean="0">
                <a:latin typeface="Century"/>
                <a:cs typeface="Century"/>
              </a:rPr>
              <a:t>: </a:t>
            </a:r>
            <a:r>
              <a:rPr lang="en-US" b="1" dirty="0" smtClean="0">
                <a:latin typeface="Century"/>
                <a:cs typeface="Century"/>
              </a:rPr>
              <a:t>stressing facts/logic</a:t>
            </a:r>
            <a:endParaRPr lang="en-US" b="1" u="sng" dirty="0" smtClean="0">
              <a:solidFill>
                <a:srgbClr val="008000"/>
              </a:solidFill>
              <a:latin typeface="Century"/>
              <a:cs typeface="Century"/>
            </a:endParaRPr>
          </a:p>
          <a:p>
            <a:pPr marL="0" indent="0" algn="ctr">
              <a:buNone/>
            </a:pPr>
            <a:r>
              <a:rPr lang="en-US" dirty="0" smtClean="0">
                <a:latin typeface="Century"/>
                <a:cs typeface="Century"/>
              </a:rPr>
              <a:t>“You should believe me because I’ve thought this issue through and my argument makes sense.”</a:t>
            </a:r>
          </a:p>
          <a:p>
            <a:pPr marL="0" indent="0" algn="ctr">
              <a:buNone/>
            </a:pPr>
            <a:endParaRPr lang="en-US" dirty="0" smtClean="0"/>
          </a:p>
        </p:txBody>
      </p:sp>
    </p:spTree>
    <p:extLst>
      <p:ext uri="{BB962C8B-B14F-4D97-AF65-F5344CB8AC3E}">
        <p14:creationId xmlns:p14="http://schemas.microsoft.com/office/powerpoint/2010/main" val="3664497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371</TotalTime>
  <Words>797</Words>
  <Application>Microsoft Macintosh PowerPoint</Application>
  <PresentationFormat>On-screen Show (4:3)</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Convince us!</vt:lpstr>
      <vt:lpstr>Imagine this scenario…</vt:lpstr>
      <vt:lpstr>PowerPoint Presentation</vt:lpstr>
      <vt:lpstr>Student #1 says:</vt:lpstr>
      <vt:lpstr>Student #2 says:</vt:lpstr>
      <vt:lpstr>Student #3 says:</vt:lpstr>
      <vt:lpstr>Each of these speakers uses…</vt:lpstr>
      <vt:lpstr>We use rhetoric when…</vt:lpstr>
      <vt:lpstr>Three main kinds of rhetoric</vt:lpstr>
      <vt:lpstr>Our sample essay</vt:lpstr>
      <vt:lpstr>As you read, consider…</vt:lpstr>
      <vt:lpstr>Let’s begin, then…</vt:lpstr>
      <vt:lpstr>Complete these sentence stems</vt:lpstr>
      <vt:lpstr>Predictions and questions</vt:lpstr>
      <vt:lpstr>Homework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Convince us!</dc:title>
  <dc:creator>mchs wizard</dc:creator>
  <cp:lastModifiedBy>mchs wizard</cp:lastModifiedBy>
  <cp:revision>40</cp:revision>
  <dcterms:created xsi:type="dcterms:W3CDTF">2015-09-17T20:21:44Z</dcterms:created>
  <dcterms:modified xsi:type="dcterms:W3CDTF">2015-09-23T21:34:48Z</dcterms:modified>
</cp:coreProperties>
</file>